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60" r:id="rId5"/>
    <p:sldId id="258" r:id="rId6"/>
    <p:sldId id="259" r:id="rId7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571" autoAdjust="0"/>
  </p:normalViewPr>
  <p:slideViewPr>
    <p:cSldViewPr>
      <p:cViewPr varScale="1">
        <p:scale>
          <a:sx n="61" d="100"/>
          <a:sy n="61" d="100"/>
        </p:scale>
        <p:origin x="-30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B34BA-313C-434D-A057-ACA0C5A00CBA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7A72-3CAC-4ECE-B213-8938EE9D9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loubeegee/uva3t0hv4en2f6rb" TargetMode="External"/><Relationship Id="rId13" Type="http://schemas.openxmlformats.org/officeDocument/2006/relationships/hyperlink" Target="https://www.nihr.ac.uk/explore-nihr/support/collaborating-in-applied-health-research.htm" TargetMode="External"/><Relationship Id="rId3" Type="http://schemas.openxmlformats.org/officeDocument/2006/relationships/hyperlink" Target="https://www.england.nhs.uk/wp-content/uploads/2021/11/B0880-cno-for-englands-strategic-plan-fo-research.pdf" TargetMode="External"/><Relationship Id="rId7" Type="http://schemas.openxmlformats.org/officeDocument/2006/relationships/hyperlink" Target="http://www.uhsussex.nhs.uk/about/patient-first" TargetMode="External"/><Relationship Id="rId12" Type="http://schemas.openxmlformats.org/officeDocument/2006/relationships/hyperlink" Target="https://local.nihr.ac.uk/lcrn/kent-surrey-and-sussex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hee.nhs.uk/" TargetMode="External"/><Relationship Id="rId11" Type="http://schemas.openxmlformats.org/officeDocument/2006/relationships/hyperlink" Target="https://www.nihr.ac.uk/" TargetMode="External"/><Relationship Id="rId5" Type="http://schemas.openxmlformats.org/officeDocument/2006/relationships/hyperlink" Target="https://www.councilofdeans.org.uk/wp-content/uploads/2018/08/Nursing-midwifery-and-allied-health-clinical-academic-research-careers-in-the-UK.pdf" TargetMode="External"/><Relationship Id="rId15" Type="http://schemas.openxmlformats.org/officeDocument/2006/relationships/hyperlink" Target="https://iris.uhsussex.nhs.uk/course/view.php?id=914" TargetMode="External"/><Relationship Id="rId10" Type="http://schemas.openxmlformats.org/officeDocument/2006/relationships/hyperlink" Target="https://www.hee.nhs.uk/our-work/clinical-academic-careers/integrated-clinical-academic-ica-programme" TargetMode="External"/><Relationship Id="rId4" Type="http://schemas.openxmlformats.org/officeDocument/2006/relationships/hyperlink" Target="http://www.councilofdeans.org.uk/" TargetMode="External"/><Relationship Id="rId9" Type="http://schemas.openxmlformats.org/officeDocument/2006/relationships/hyperlink" Target="https://iris.uhsussex.nhs.uk/course/view.php?id=1006" TargetMode="External"/><Relationship Id="rId14" Type="http://schemas.openxmlformats.org/officeDocument/2006/relationships/hyperlink" Target="https://www.councilofdeans.org.uk/category/policy/research/clinical-academic-roles-implementation-network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Looking </a:t>
            </a:r>
            <a:r>
              <a:rPr lang="en-GB" dirty="0" smtClean="0"/>
              <a:t>at research careers using individual, organisational</a:t>
            </a:r>
            <a:r>
              <a:rPr lang="en-GB" baseline="0" dirty="0" smtClean="0"/>
              <a:t> and national perspective. Using the CNF Programme as a recent example of way to encourage NMAHPs across NHS Sussex into research </a:t>
            </a:r>
            <a:r>
              <a:rPr lang="en-GB" baseline="0" dirty="0" smtClean="0"/>
              <a:t>careers -  the CNF will continue but we want to capture the magic of the CNFs and work it into a broader plan for engaging healthcare professionals in research across NHS Sussex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Explain CNF </a:t>
            </a:r>
            <a:r>
              <a:rPr lang="en-GB" baseline="0" dirty="0" smtClean="0"/>
              <a:t>Programme: 1 year long, took 3 cohorts over 2 years of 13, 16 and 16 healthcare profs, 1 year backfilled for 1 day a week with supervisor, money for development, teaching input on QI, leadership, change management and EBP</a:t>
            </a:r>
          </a:p>
          <a:p>
            <a:endParaRPr lang="en-GB" baseline="0" dirty="0" smtClean="0"/>
          </a:p>
          <a:p>
            <a:r>
              <a:rPr lang="en-GB" baseline="0" dirty="0" smtClean="0"/>
              <a:t> and </a:t>
            </a:r>
            <a:r>
              <a:rPr lang="en-GB" baseline="0" dirty="0" smtClean="0"/>
              <a:t>how we are going to use the successful elements of the programme to provide a broad range of opportunities for healthcare staff to become engaged in </a:t>
            </a:r>
            <a:r>
              <a:rPr lang="en-GB" baseline="0" dirty="0" smtClean="0"/>
              <a:t>research</a:t>
            </a:r>
          </a:p>
          <a:p>
            <a:endParaRPr lang="en-GB" baseline="0" dirty="0" smtClean="0"/>
          </a:p>
          <a:p>
            <a:r>
              <a:rPr lang="en-GB" baseline="0" dirty="0" smtClean="0"/>
              <a:t>Two threads: Your project</a:t>
            </a:r>
          </a:p>
          <a:p>
            <a:r>
              <a:rPr lang="en-GB" baseline="0" dirty="0" smtClean="0"/>
              <a:t>                  Yourself – personal development, MSc/PhD/ leadership and career development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Four phases to the year: lit review, QI, change, leadership</a:t>
            </a:r>
          </a:p>
          <a:p>
            <a:endParaRPr lang="en-GB" baseline="0" dirty="0" smtClean="0"/>
          </a:p>
          <a:p>
            <a:r>
              <a:rPr lang="en-GB" baseline="0" dirty="0" smtClean="0"/>
              <a:t>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7A72-3CAC-4ECE-B213-8938EE9D95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5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Interprofessional</a:t>
            </a:r>
            <a:r>
              <a:rPr lang="en-GB" dirty="0" smtClean="0"/>
              <a:t> learning</a:t>
            </a:r>
          </a:p>
          <a:p>
            <a:r>
              <a:rPr lang="en-GB" dirty="0" smtClean="0"/>
              <a:t>Personal development: autonomy,</a:t>
            </a:r>
            <a:r>
              <a:rPr lang="en-GB" baseline="0" dirty="0" smtClean="0"/>
              <a:t> belonging, contribution</a:t>
            </a:r>
            <a:endParaRPr lang="en-GB" dirty="0" smtClean="0"/>
          </a:p>
          <a:p>
            <a:r>
              <a:rPr lang="en-GB" dirty="0" smtClean="0"/>
              <a:t>Leadership</a:t>
            </a:r>
          </a:p>
          <a:p>
            <a:r>
              <a:rPr lang="en-GB" dirty="0" smtClean="0"/>
              <a:t>QI</a:t>
            </a:r>
          </a:p>
          <a:p>
            <a:r>
              <a:rPr lang="en-GB" dirty="0" smtClean="0"/>
              <a:t>Examples of projects: </a:t>
            </a:r>
          </a:p>
          <a:p>
            <a:endParaRPr lang="en-GB" dirty="0" smtClean="0"/>
          </a:p>
          <a:p>
            <a:r>
              <a:rPr lang="en-GB" dirty="0" smtClean="0"/>
              <a:t>Helen</a:t>
            </a:r>
            <a:r>
              <a:rPr lang="en-GB" baseline="0" dirty="0" smtClean="0"/>
              <a:t> Crook, </a:t>
            </a:r>
            <a:r>
              <a:rPr lang="en-GB" baseline="0" dirty="0" err="1" smtClean="0"/>
              <a:t>orthoptist</a:t>
            </a:r>
            <a:r>
              <a:rPr lang="en-GB" baseline="0" dirty="0" smtClean="0"/>
              <a:t> =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experience</a:t>
            </a:r>
          </a:p>
          <a:p>
            <a:r>
              <a:rPr lang="en-GB" baseline="0" dirty="0" err="1" smtClean="0"/>
              <a:t>Usman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Raza</a:t>
            </a:r>
            <a:r>
              <a:rPr lang="en-GB" baseline="0" dirty="0" smtClean="0"/>
              <a:t>, radiographer =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safety</a:t>
            </a:r>
          </a:p>
          <a:p>
            <a:r>
              <a:rPr lang="en-GB" baseline="0" dirty="0" smtClean="0"/>
              <a:t>Laurie Benn, nurse =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safety, retention of students</a:t>
            </a:r>
          </a:p>
          <a:p>
            <a:r>
              <a:rPr lang="en-GB" baseline="0" dirty="0" err="1" smtClean="0"/>
              <a:t>Zamira</a:t>
            </a:r>
            <a:r>
              <a:rPr lang="en-GB" baseline="0" dirty="0" smtClean="0"/>
              <a:t> = improving birthing experiences =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experience</a:t>
            </a:r>
          </a:p>
          <a:p>
            <a:r>
              <a:rPr lang="en-GB" baseline="0" dirty="0" smtClean="0"/>
              <a:t>Felicity nurse =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experience</a:t>
            </a:r>
          </a:p>
          <a:p>
            <a:r>
              <a:rPr lang="en-GB" baseline="0" dirty="0" smtClean="0"/>
              <a:t>Andre biomed scientist = speeding up analysis of blood results –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experience</a:t>
            </a:r>
          </a:p>
          <a:p>
            <a:r>
              <a:rPr lang="en-GB" baseline="0" dirty="0" smtClean="0"/>
              <a:t>Nikki Dent </a:t>
            </a:r>
            <a:r>
              <a:rPr lang="en-GB" baseline="0" dirty="0" err="1" smtClean="0"/>
              <a:t>physio</a:t>
            </a:r>
            <a:r>
              <a:rPr lang="en-GB" baseline="0" dirty="0" smtClean="0"/>
              <a:t> = cancer </a:t>
            </a:r>
            <a:r>
              <a:rPr lang="en-GB" baseline="0" dirty="0" err="1" smtClean="0"/>
              <a:t>prehab</a:t>
            </a:r>
            <a:endParaRPr lang="en-GB" baseline="0" dirty="0" smtClean="0"/>
          </a:p>
          <a:p>
            <a:r>
              <a:rPr lang="en-GB" baseline="0" dirty="0" smtClean="0"/>
              <a:t>Anne E – </a:t>
            </a:r>
            <a:r>
              <a:rPr lang="en-GB" baseline="0" dirty="0" err="1" smtClean="0"/>
              <a:t>physio</a:t>
            </a:r>
            <a:r>
              <a:rPr lang="en-GB" baseline="0" dirty="0" smtClean="0"/>
              <a:t> – optimising recovery in </a:t>
            </a:r>
            <a:r>
              <a:rPr lang="en-GB" baseline="0" dirty="0" err="1" smtClean="0"/>
              <a:t>neuro</a:t>
            </a:r>
            <a:r>
              <a:rPr lang="en-GB" baseline="0" dirty="0" smtClean="0"/>
              <a:t> rehab</a:t>
            </a:r>
          </a:p>
          <a:p>
            <a:r>
              <a:rPr lang="en-GB" baseline="0" dirty="0" err="1" smtClean="0"/>
              <a:t>Madona</a:t>
            </a:r>
            <a:r>
              <a:rPr lang="en-GB" baseline="0" dirty="0" smtClean="0"/>
              <a:t> nurse – staff levels and patient acuity</a:t>
            </a:r>
          </a:p>
          <a:p>
            <a:r>
              <a:rPr lang="en-GB" baseline="0" dirty="0" smtClean="0"/>
              <a:t>Helen J – OT – Sensory interventions for adults with learning difficulties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Creating </a:t>
            </a:r>
            <a:r>
              <a:rPr lang="en-GB" baseline="0" dirty="0" err="1" smtClean="0"/>
              <a:t>futuer</a:t>
            </a:r>
            <a:r>
              <a:rPr lang="en-GB" baseline="0" dirty="0" smtClean="0"/>
              <a:t> leaders with clinical academic and leadership skills to embed and lead change</a:t>
            </a:r>
          </a:p>
          <a:p>
            <a:r>
              <a:rPr lang="en-GB" baseline="0" dirty="0" smtClean="0"/>
              <a:t>The best ideas come from clinical practice, retaining a clinical focus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7A72-3CAC-4ECE-B213-8938EE9D95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2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r>
              <a:rPr lang="en-GB" baseline="0" dirty="0" smtClean="0"/>
              <a:t> measurement – both in numbers and experiences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Numbers above</a:t>
            </a:r>
          </a:p>
          <a:p>
            <a:r>
              <a:rPr lang="en-GB" baseline="0" dirty="0" smtClean="0"/>
              <a:t>Experiences – lighting fires around them, engaging colleagues in their projects and also their personal development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developing journal clubs, networking outside the Trust, individual exposure and growth, growth of networks, QI ability and expertise as a </a:t>
            </a:r>
            <a:r>
              <a:rPr lang="en-GB" baseline="0" dirty="0" err="1" smtClean="0"/>
              <a:t>hc</a:t>
            </a:r>
            <a:r>
              <a:rPr lang="en-GB" baseline="0" dirty="0" smtClean="0"/>
              <a:t> prof – having an area of expertise</a:t>
            </a:r>
          </a:p>
          <a:p>
            <a:r>
              <a:rPr lang="en-GB" baseline="0" dirty="0" smtClean="0"/>
              <a:t>Developing talent – leaders of the future learning skills at the bedside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7A72-3CAC-4ECE-B213-8938EE9D95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CNF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Prog</a:t>
            </a:r>
            <a:r>
              <a:rPr lang="en-GB" baseline="0" dirty="0" smtClean="0"/>
              <a:t> is </a:t>
            </a:r>
            <a:r>
              <a:rPr lang="en-GB" dirty="0" smtClean="0"/>
              <a:t>Guided by :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Chief Nurse </a:t>
            </a:r>
            <a:r>
              <a:rPr lang="en-GB" dirty="0" err="1" smtClean="0"/>
              <a:t>eg</a:t>
            </a:r>
            <a:r>
              <a:rPr lang="en-GB" dirty="0" smtClean="0"/>
              <a:t> broadening out to NHS Sussex, developing academic careers</a:t>
            </a:r>
          </a:p>
          <a:p>
            <a:r>
              <a:rPr lang="en-GB" dirty="0" smtClean="0"/>
              <a:t>Research and Innovation</a:t>
            </a:r>
            <a:r>
              <a:rPr lang="en-GB" baseline="0" dirty="0" smtClean="0"/>
              <a:t> Strategy</a:t>
            </a:r>
          </a:p>
          <a:p>
            <a:r>
              <a:rPr lang="en-GB" dirty="0" smtClean="0"/>
              <a:t>Projects</a:t>
            </a:r>
            <a:r>
              <a:rPr lang="en-GB" baseline="0" dirty="0" smtClean="0"/>
              <a:t> link to: </a:t>
            </a:r>
            <a:endParaRPr lang="en-GB" dirty="0" smtClean="0"/>
          </a:p>
          <a:p>
            <a:r>
              <a:rPr lang="en-GB" dirty="0" err="1" smtClean="0"/>
              <a:t>UHSussex</a:t>
            </a:r>
            <a:r>
              <a:rPr lang="en-GB" baseline="0" dirty="0" smtClean="0"/>
              <a:t> Patient First Vision: </a:t>
            </a:r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patient has to be at the heart of everything we do </a:t>
            </a:r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services must be sustainable </a:t>
            </a:r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attract and keep the best people </a:t>
            </a:r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to strive for the very highest quality </a:t>
            </a:r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must work with the wider system and our partners </a:t>
            </a:r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should invest in research so we can use innovation to drive our improvement </a:t>
            </a:r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Alumni feedback, supervisor feedback</a:t>
            </a:r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Retention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staff – career opportunities created, retaining motivated clinically focused, developed staff as leaders, improving care through quality improvement</a:t>
            </a:r>
          </a:p>
          <a:p>
            <a:pPr rtl="0" fontAlgn="base"/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working across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UHSussex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NHS Sussex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dirty="0" smtClean="0"/>
              <a:t>Lighting </a:t>
            </a:r>
            <a:r>
              <a:rPr lang="en-GB" dirty="0" smtClean="0"/>
              <a:t>fires, generating interest, creating alumni, networks across the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Alumni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rtl="0"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Links to Sources: 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CNO Chief Nursing Officer for England’s Strategic Plan for Research. 2021. V2.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B0880-cno-for-englands-strategic-plan-fo-research.pdf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of Deans of Health. 2018. Nursing, Midwifery and Allied Health Academic Research Careers in the UK.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www.councilofdeans.org.uk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Education England. 2022. </a:t>
            </a:r>
            <a:r>
              <a:rPr lang="en-GB" sz="800" b="0" i="1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Developing a Flexible Workforce that Embraces Research and Innovation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.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www.hee.nhs.uk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Hospitals Sussex. 2022. Patient First Strategic Themes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www.uhsussex.nhs.uk/about/patient-first/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https://padlet.com/loubeegee/uva3t0hv4en2f6rb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would be good to have link to: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Interviews with Managers and Patients about the impact of the CNF role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Interviews with past CNFs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book an appointment with someone for career coaching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 page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CNF Iris page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Course: Chief Nurse Fellows Programme (uhsussex.nhs.uk)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Clinical Academic Programme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Integrated clinical academic (ICA) programme | Health Education England (hee.nhs.uk)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Institute for Health and Care Research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National Institute for Health and Care Research | NIHR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Institute for Health and Care Research Sussex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CRN Kent, Surrey and Sussex (nihr.ac.uk)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Institute for Health and Care Research Applied Research Collaborations (ARC)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Collaborating in applied health research | NIHR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Academic Roles Implementation Network (CARIN)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Clinical Academic Roles Implementation Network | Council of Deans of Health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Based Practice Iris page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Course: Evidence-Based Practice (EBP) (uhsussex.nhs.uk)</a:t>
            </a:r>
            <a:r>
              <a:rPr lang="en-GB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7A72-3CAC-4ECE-B213-8938EE9D95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Research Matrons toolkit</a:t>
            </a:r>
          </a:p>
          <a:p>
            <a:r>
              <a:rPr lang="en-GB" dirty="0" smtClean="0"/>
              <a:t>HEE</a:t>
            </a:r>
            <a:r>
              <a:rPr lang="en-GB" baseline="0" dirty="0" smtClean="0"/>
              <a:t> pillars</a:t>
            </a:r>
          </a:p>
          <a:p>
            <a:r>
              <a:rPr lang="en-GB" baseline="0" dirty="0" smtClean="0"/>
              <a:t>Building</a:t>
            </a:r>
          </a:p>
          <a:p>
            <a:r>
              <a:rPr lang="en-GB" baseline="0" dirty="0" smtClean="0"/>
              <a:t> careers – links to NIHR</a:t>
            </a:r>
          </a:p>
          <a:p>
            <a:endParaRPr lang="en-GB" baseline="0" dirty="0" smtClean="0"/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How we are going to use the positives from CNF </a:t>
            </a:r>
            <a:r>
              <a:rPr lang="en-GB" baseline="0" dirty="0" err="1" smtClean="0"/>
              <a:t>Prog</a:t>
            </a:r>
            <a:r>
              <a:rPr lang="en-GB" baseline="0" dirty="0" smtClean="0"/>
              <a:t> to evolve and develop, capturing the magic: </a:t>
            </a:r>
          </a:p>
          <a:p>
            <a:endParaRPr lang="en-GB" baseline="0" dirty="0" smtClean="0"/>
          </a:p>
          <a:p>
            <a:r>
              <a:rPr lang="en-GB" baseline="0" dirty="0" smtClean="0"/>
              <a:t>Positive :                                                                How use it: </a:t>
            </a:r>
          </a:p>
          <a:p>
            <a:r>
              <a:rPr lang="en-GB" baseline="0" dirty="0" smtClean="0"/>
              <a:t>Lighting fires                                                           Offer a range of research development opportunities for a range of staff (EBP, Research Champions)                            </a:t>
            </a:r>
          </a:p>
          <a:p>
            <a:r>
              <a:rPr lang="en-GB" baseline="0" dirty="0" smtClean="0"/>
              <a:t>Creating a community of practice                              Keep in touch with Alumni, alumni to become part of faculty (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Claudio)</a:t>
            </a:r>
          </a:p>
          <a:p>
            <a:r>
              <a:rPr lang="en-GB" baseline="0" dirty="0" smtClean="0"/>
              <a:t>Nurturing research careers                                        Support participants who wish to pursue a research career into the future (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CATO Rich Holmes)</a:t>
            </a:r>
          </a:p>
          <a:p>
            <a:r>
              <a:rPr lang="en-GB" baseline="0" dirty="0" smtClean="0"/>
              <a:t>Quality improvement                                                Promote the positive changes to practice</a:t>
            </a:r>
          </a:p>
          <a:p>
            <a:r>
              <a:rPr lang="en-GB" baseline="0" dirty="0" smtClean="0"/>
              <a:t>Academic development                                           Support participants who wish to pursue academic careers into the future (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CATO Jo </a:t>
            </a:r>
            <a:r>
              <a:rPr lang="en-GB" baseline="0" dirty="0" err="1" smtClean="0"/>
              <a:t>Midgeley</a:t>
            </a:r>
            <a:r>
              <a:rPr lang="en-GB" baseline="0" dirty="0" smtClean="0"/>
              <a:t>, Hannah Prince)</a:t>
            </a:r>
          </a:p>
          <a:p>
            <a:r>
              <a:rPr lang="en-GB" baseline="0" dirty="0" smtClean="0"/>
              <a:t>Leadership skills                                                      Develop and keep in touch with participants to monitor career development (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Becky </a:t>
            </a:r>
            <a:r>
              <a:rPr lang="en-GB" baseline="0" dirty="0" err="1" smtClean="0"/>
              <a:t>Mapson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Change management skills                                      Keep in touch with alumni (using Iris and regular get </a:t>
            </a:r>
            <a:r>
              <a:rPr lang="en-GB" baseline="0" dirty="0" err="1" smtClean="0"/>
              <a:t>togethers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Confidence                                                               Keep in touch with alumni to monitor progress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conference presentations, </a:t>
            </a:r>
            <a:r>
              <a:rPr lang="en-GB" baseline="0" dirty="0" smtClean="0"/>
              <a:t>publications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The Magic: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Individuality</a:t>
            </a:r>
          </a:p>
          <a:p>
            <a:r>
              <a:rPr lang="en-GB" baseline="0" dirty="0" smtClean="0"/>
              <a:t>Diversity</a:t>
            </a:r>
          </a:p>
          <a:p>
            <a:r>
              <a:rPr lang="en-GB" baseline="0" dirty="0" smtClean="0"/>
              <a:t>Community of Practice</a:t>
            </a:r>
          </a:p>
          <a:p>
            <a:r>
              <a:rPr lang="en-GB" baseline="0" dirty="0" smtClean="0"/>
              <a:t>Retention</a:t>
            </a:r>
          </a:p>
          <a:p>
            <a:r>
              <a:rPr lang="en-GB" baseline="0" dirty="0" smtClean="0"/>
              <a:t>Quality improvement in practice </a:t>
            </a:r>
          </a:p>
          <a:p>
            <a:r>
              <a:rPr lang="en-GB" baseline="0" dirty="0" smtClean="0"/>
              <a:t>Clinically focused – developing talent – the leaders of the future learning skills at the bedside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7A72-3CAC-4ECE-B213-8938EE9D95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0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8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18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4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917435DF-51F4-4A40-9E16-AE976C53C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597" y="-99392"/>
            <a:ext cx="9391119" cy="70567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6428232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" y="3856123"/>
            <a:ext cx="5559957" cy="175752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89D5C9B5-81A4-9744-A4C1-64C63F29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3FE158A6-6A30-4632-8292-C25F63AC25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706" y="369708"/>
            <a:ext cx="2176686" cy="10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29"/>
            <a:ext cx="5842992" cy="9062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4"/>
            <a:ext cx="6086019" cy="456937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6502" y="6502106"/>
            <a:ext cx="1810544" cy="365125"/>
          </a:xfrm>
        </p:spPr>
        <p:txBody>
          <a:bodyPr/>
          <a:lstStyle>
            <a:lvl1pPr algn="l">
              <a:defRPr sz="1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03087"/>
                </a:solidFill>
              </a:rPr>
              <a:t>Presentation Title</a:t>
            </a:r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920E5B99-DB8E-4E19-8EA8-64B9C6AC7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11" y="369707"/>
            <a:ext cx="1231581" cy="59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AE9300-E43A-4477-9944-3BAC954F9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18510" y="6558694"/>
            <a:ext cx="5670407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9490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8D6DA2D1-3BBE-43C9-9BE2-CFCFCCAAD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16" y="-72008"/>
            <a:ext cx="9204926" cy="695739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7B1FCEC3-9987-BE4C-A453-3556C848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4" y="3278908"/>
            <a:ext cx="514583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2933F88-8C6E-374A-A091-063FDD44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4" y="1916834"/>
            <a:ext cx="5433863" cy="1362075"/>
          </a:xfrm>
        </p:spPr>
        <p:txBody>
          <a:bodyPr anchor="b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77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ACD27D24-DC52-438A-AFE9-0B632C16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16" y="-72008"/>
            <a:ext cx="9204926" cy="69573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278908"/>
            <a:ext cx="514583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916834"/>
            <a:ext cx="5433863" cy="1362075"/>
          </a:xfrm>
        </p:spPr>
        <p:txBody>
          <a:bodyPr anchor="b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08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915000" cy="91030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4"/>
            <a:ext cx="3834000" cy="4525963"/>
          </a:xfrm>
        </p:spPr>
        <p:txBody>
          <a:bodyPr/>
          <a:lstStyle>
            <a:lvl1pPr>
              <a:defRPr sz="2000"/>
            </a:lvl1pPr>
            <a:lvl2pPr marL="625475" indent="-265113">
              <a:defRPr sz="1600"/>
            </a:lvl2pPr>
            <a:lvl3pPr marL="896938" indent="-271463">
              <a:defRPr sz="1600"/>
            </a:lvl3pPr>
            <a:lvl4pPr marL="1166813" indent="-269875">
              <a:defRPr sz="1600"/>
            </a:lvl4pPr>
            <a:lvl5pPr marL="1438275" indent="-2714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792" y="1556794"/>
            <a:ext cx="3834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1A24319-AEC0-0A4C-9E00-0FDCBF72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A1BBAC9F-D677-4C47-8431-70278477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6502" y="6502106"/>
            <a:ext cx="1810544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68108CE2-4560-4A4F-BD2D-D1A897D77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11" y="369707"/>
            <a:ext cx="1231581" cy="590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42FA783-6E5A-4C37-B4FC-E1FA91C92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18510" y="6558694"/>
            <a:ext cx="5670407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859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915000" cy="9103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34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340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3834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38340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EDD606DF-ECB2-AB44-94AC-CC4D4E11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9EE37E1A-8B9E-E848-80EC-8EBC76D1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6502" y="6502106"/>
            <a:ext cx="1810544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3CEDAC4C-24DC-4463-A5F0-9E6231D01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11" y="369707"/>
            <a:ext cx="1231581" cy="59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D6C069A-47A1-441C-867F-F70C0623A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18510" y="6558694"/>
            <a:ext cx="5670407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7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1C5231-E424-DB4B-AEBF-D743E8E7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FB7A769C-5915-014B-A8BF-86F368A8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6502" y="6502106"/>
            <a:ext cx="1810544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538F54-B4B4-419A-B29B-136FF2637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18510" y="6558694"/>
            <a:ext cx="5670407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84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E6DCC384-93D3-4145-802F-C899FEB63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" y="0"/>
            <a:ext cx="913296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33D177F5-E6CE-4D3C-915E-4BF6F4F0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582" y="1268760"/>
            <a:ext cx="7596844" cy="3816424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a quote, statement or statistic”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C005B2CC-1794-43C0-A92E-E9E2342E0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582" y="5157192"/>
            <a:ext cx="7596844" cy="98073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the name of the person quoted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91296B26-AA72-4E4B-84EF-9E77B876C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576" y="368660"/>
            <a:ext cx="1232049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2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7C425169-C5E7-4F5F-956C-D1D7C1302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" y="0"/>
            <a:ext cx="913296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33D177F5-E6CE-4D3C-915E-4BF6F4F0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582" y="1268760"/>
            <a:ext cx="7596844" cy="3816424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“Click to add a quote, statement or statistic”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C005B2CC-1794-43C0-A92E-E9E2342E0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582" y="5157192"/>
            <a:ext cx="7596844" cy="98073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the name of the person quoted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7437FB5E-0FFC-4E48-B471-1D35E6347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1" y="368660"/>
            <a:ext cx="2223699" cy="7992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819C2FE8-3612-4A71-AEE9-1AB0D4DD4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11" y="369707"/>
            <a:ext cx="1231581" cy="5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8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FC3B7B-FC7F-E647-92B7-0FFD158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0F154D06-4437-4857-B898-1245F22FF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576" y="368660"/>
            <a:ext cx="1232049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65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FC3B7B-FC7F-E647-92B7-0FFD158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EFDB3F4C-AEF3-4C4A-A49B-DCC1AEB1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6502" y="6502106"/>
            <a:ext cx="1810544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EA8C8A16-5E85-450B-B587-95B6D3CD9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11" y="369707"/>
            <a:ext cx="1231581" cy="59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4C297E0-4496-4413-8A26-042BDC46E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18510" y="6558694"/>
            <a:ext cx="5670407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8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02E60B1-EB2D-9B46-9235-5CA67B74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561A17C4-8E3F-4C45-B260-894C4B14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6502" y="6502106"/>
            <a:ext cx="1810544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A61BD6-8810-4E76-9B2E-8A9DCD38C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18510" y="6558694"/>
            <a:ext cx="5670407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3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232"/>
            <a:ext cx="9144000" cy="63790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976F18B-7050-954C-B108-48CE9AB5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C3EBF02-6C14-3247-AF5B-B6AD7C836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88" y="6413249"/>
            <a:ext cx="4036701" cy="351159"/>
          </a:xfrm>
        </p:spPr>
        <p:txBody>
          <a:bodyPr>
            <a:noAutofit/>
          </a:bodyPr>
          <a:lstStyle>
            <a:lvl2pPr marL="360362" indent="0" rtl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2pPr>
          </a:lstStyle>
          <a:p>
            <a:pPr lvl="1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16740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EFD8C1A2-A2FD-2842-80B9-7ABB228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363048B8-5C39-F64B-971B-14DDF87F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6502" y="6502106"/>
            <a:ext cx="1810544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3861268-ECA8-4D04-ABF7-8F5DFEAB9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18510" y="6558694"/>
            <a:ext cx="5670407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9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2360" y="274642"/>
            <a:ext cx="8744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98984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5C16C49-EBF4-274A-A299-62B2F145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1" y="6492879"/>
            <a:ext cx="365720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22D15E20-06EB-5E48-B32E-FB95993F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6502" y="6502106"/>
            <a:ext cx="1810544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0144D6-A759-4C4D-A12E-1E22D7C32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18510" y="6558694"/>
            <a:ext cx="5670407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9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2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7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6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9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3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7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F7B6-D6E7-4393-8996-3DEDB1BB183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1854D-CF0C-4F89-9A6C-0304C6F77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7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7742"/>
            <a:ext cx="6113022" cy="90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4"/>
            <a:ext cx="61130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7408" y="65021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>
                <a:solidFill>
                  <a:srgbClr val="003087"/>
                </a:solidFill>
              </a:rPr>
              <a:t>Presentation Title</a:t>
            </a:r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8921" y="65021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BB3AFCCC-71A5-4408-830D-58B47C3A6164}" type="slidenum">
              <a:rPr lang="en-GB" smtClean="0">
                <a:solidFill>
                  <a:srgbClr val="003087"/>
                </a:solidFill>
              </a:rPr>
              <a:pPr/>
              <a:t>‹#›</a:t>
            </a:fld>
            <a:endParaRPr lang="en-GB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8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511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27146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69875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8275" indent="-27146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44841"/>
            <a:ext cx="5256584" cy="2243799"/>
          </a:xfrm>
        </p:spPr>
        <p:txBody>
          <a:bodyPr>
            <a:normAutofit/>
          </a:bodyPr>
          <a:lstStyle/>
          <a:p>
            <a:r>
              <a:rPr lang="en-GB" dirty="0" smtClean="0"/>
              <a:t>A Creative Way to Nurture Research </a:t>
            </a:r>
            <a:r>
              <a:rPr lang="en-GB" dirty="0" smtClean="0"/>
              <a:t>Careers: Capturing the Magic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123728" y="2852937"/>
            <a:ext cx="4419491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Louise </a:t>
            </a:r>
            <a:r>
              <a:rPr lang="en-GB" sz="1600" dirty="0" err="1" smtClean="0"/>
              <a:t>Goodall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Programme Lead for Chief Nurse Fellows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9742" y="4577162"/>
            <a:ext cx="2099288" cy="1531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1073" y="1571106"/>
            <a:ext cx="2418765" cy="181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3333" y="295819"/>
            <a:ext cx="2264064" cy="169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7588" y="4719610"/>
            <a:ext cx="2259977" cy="1694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097" y="4077657"/>
            <a:ext cx="2308935" cy="1731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9351" y="4273563"/>
            <a:ext cx="2421511" cy="1816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7811"/>
            <a:ext cx="4824536" cy="12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Perspective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116895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07771" cy="188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3131838" cy="234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64" y="3429000"/>
            <a:ext cx="2964779" cy="223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2310075" cy="1771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19041"/>
            <a:ext cx="2114815" cy="2158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63" y="5149843"/>
            <a:ext cx="928402" cy="165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195539"/>
            <a:ext cx="1203598" cy="16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452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3898776" cy="1944216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Organisation Perspective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28273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2300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755"/>
            <a:ext cx="4283968" cy="23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24" y="2132856"/>
            <a:ext cx="4355976" cy="22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Perspective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292540" cy="468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3"/>
            <a:ext cx="3087397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01" y="2507408"/>
            <a:ext cx="2584450" cy="36433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4" y="3284984"/>
            <a:ext cx="3366303" cy="158304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30378"/>
            <a:ext cx="3569821" cy="15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70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HSussex - Widescreen PowerPoint Template + tips">
  <a:themeElements>
    <a:clrScheme name="NHS UHS">
      <a:dk1>
        <a:srgbClr val="003087"/>
      </a:dk1>
      <a:lt1>
        <a:srgbClr val="FFFFFF"/>
      </a:lt1>
      <a:dk2>
        <a:srgbClr val="000000"/>
      </a:dk2>
      <a:lt2>
        <a:srgbClr val="CCF1FB"/>
      </a:lt2>
      <a:accent1>
        <a:srgbClr val="005EB8"/>
      </a:accent1>
      <a:accent2>
        <a:srgbClr val="003087"/>
      </a:accent2>
      <a:accent3>
        <a:srgbClr val="0072CE"/>
      </a:accent3>
      <a:accent4>
        <a:srgbClr val="41B6E6"/>
      </a:accent4>
      <a:accent5>
        <a:srgbClr val="FB8500"/>
      </a:accent5>
      <a:accent6>
        <a:srgbClr val="D81080"/>
      </a:accent6>
      <a:hlink>
        <a:srgbClr val="0072CE"/>
      </a:hlink>
      <a:folHlink>
        <a:srgbClr val="D81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UHSussex - Widescreen PowerPoint Template + tips" id="{111E595D-013B-4912-9F75-374E0E53A822}" vid="{E46840DB-4C43-4F0D-847A-C17BF5FBBE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459</Words>
  <Application>Microsoft Office PowerPoint</Application>
  <PresentationFormat>On-screen Show (4:3)</PresentationFormat>
  <Paragraphs>122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UHSussex - Widescreen PowerPoint Template + tips</vt:lpstr>
      <vt:lpstr>A Creative Way to Nurture Research Careers: Capturing the Magic</vt:lpstr>
      <vt:lpstr>Individual Perspective</vt:lpstr>
      <vt:lpstr>PowerPoint Presentation</vt:lpstr>
      <vt:lpstr>Healthcare Organisation Perspective</vt:lpstr>
      <vt:lpstr>National Perspective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the Chief Nurse Fellows Programme</dc:title>
  <dc:creator>goodalll001</dc:creator>
  <cp:lastModifiedBy>goodalll001</cp:lastModifiedBy>
  <cp:revision>18</cp:revision>
  <cp:lastPrinted>2023-11-21T11:28:04Z</cp:lastPrinted>
  <dcterms:created xsi:type="dcterms:W3CDTF">2023-11-15T10:40:32Z</dcterms:created>
  <dcterms:modified xsi:type="dcterms:W3CDTF">2023-11-21T13:33:20Z</dcterms:modified>
</cp:coreProperties>
</file>